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336" r:id="rId2"/>
    <p:sldId id="383" r:id="rId3"/>
    <p:sldId id="421" r:id="rId4"/>
    <p:sldId id="422" r:id="rId5"/>
    <p:sldId id="423" r:id="rId6"/>
    <p:sldId id="424" r:id="rId7"/>
    <p:sldId id="425" r:id="rId8"/>
    <p:sldId id="427" r:id="rId9"/>
  </p:sldIdLst>
  <p:sldSz cx="6858000" cy="5143500"/>
  <p:notesSz cx="6797675" cy="9926638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0000"/>
    <a:srgbClr val="99FF33"/>
    <a:srgbClr val="FFFFCC"/>
    <a:srgbClr val="FFFF99"/>
    <a:srgbClr val="00FF00"/>
    <a:srgbClr val="FF66C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116" autoAdjust="0"/>
    <p:restoredTop sz="92294" autoAdjust="0"/>
  </p:normalViewPr>
  <p:slideViewPr>
    <p:cSldViewPr>
      <p:cViewPr>
        <p:scale>
          <a:sx n="100" d="100"/>
          <a:sy n="100" d="100"/>
        </p:scale>
        <p:origin x="-1146" y="-42"/>
      </p:cViewPr>
      <p:guideLst>
        <p:guide orient="horz" pos="16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A83A04CA-5C93-4A3D-88F8-D1F63B703438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th-T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30" tIns="45715" rIns="91430" bIns="4571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5AD6AE22-5083-4CF3-84B2-8B1702AD90FF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07906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D6AE22-5083-4CF3-84B2-8B1702AD90FF}" type="slidenum">
              <a:rPr lang="th-TH" smtClean="0"/>
              <a:pPr/>
              <a:t>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6989423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028701"/>
            <a:ext cx="5886450" cy="1445419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4350" y="2628900"/>
            <a:ext cx="48006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8" name="Straight Connector 7"/>
          <p:cNvCxnSpPr/>
          <p:nvPr/>
        </p:nvCxnSpPr>
        <p:spPr>
          <a:xfrm>
            <a:off x="514350" y="2548891"/>
            <a:ext cx="588645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457200"/>
            <a:ext cx="1543050" cy="440055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457200"/>
            <a:ext cx="4514850" cy="44005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1771651"/>
            <a:ext cx="5829300" cy="1650206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470149"/>
            <a:ext cx="58293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7" name="Straight Connector 6"/>
          <p:cNvCxnSpPr/>
          <p:nvPr/>
        </p:nvCxnSpPr>
        <p:spPr>
          <a:xfrm>
            <a:off x="548640" y="3449575"/>
            <a:ext cx="588645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1255014"/>
            <a:ext cx="302895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1255014"/>
            <a:ext cx="302895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57300"/>
            <a:ext cx="294894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1828800"/>
            <a:ext cx="294894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66160" y="1257300"/>
            <a:ext cx="294894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566160" y="1828800"/>
            <a:ext cx="294894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1663363" y="3034367"/>
            <a:ext cx="3531870" cy="596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060"/>
            <a:ext cx="1604772" cy="946404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28850" y="594060"/>
            <a:ext cx="4286250" cy="41833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1597916"/>
            <a:ext cx="1604772" cy="31827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9837" y="2685155"/>
            <a:ext cx="418338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60"/>
            <a:ext cx="1607010" cy="94869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43957" y="628651"/>
            <a:ext cx="4428293" cy="4125342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600200"/>
            <a:ext cx="1604772" cy="318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65590"/>
            <a:ext cx="6858000" cy="1714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400050"/>
            <a:ext cx="6172200" cy="742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1200150"/>
            <a:ext cx="61722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6858000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13716"/>
            <a:ext cx="21717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4BC48774-4A3C-4730-92BE-9C605474A8E6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1750" y="13716"/>
            <a:ext cx="30861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15000" y="13716"/>
            <a:ext cx="8001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2C11F9B-92A5-4D81-BB27-D9089D092ABA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45458" y="1403126"/>
            <a:ext cx="6858000" cy="175432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ผลการประชุมกลุ่มย่อย</a:t>
            </a:r>
            <a:endParaRPr 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th-TH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การเตรียมการในระดับพื้นที่เพื่อดำเนินการ</a:t>
            </a:r>
            <a:endParaRPr 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  <a:p>
            <a:pPr algn="ctr"/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5</a:t>
            </a:r>
            <a:r>
              <a:rPr lang="en-US" sz="3600" b="1" baseline="30000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th</a:t>
            </a:r>
            <a:r>
              <a:rPr lang="en-US" sz="3600" b="1" dirty="0" smtClean="0">
                <a:solidFill>
                  <a:schemeClr val="bg1"/>
                </a:solidFill>
                <a:latin typeface="TH SarabunPSK" pitchFamily="34" charset="-34"/>
                <a:cs typeface="TH SarabunPSK" pitchFamily="34" charset="-34"/>
              </a:rPr>
              <a:t> DRS</a:t>
            </a:r>
            <a:endParaRPr lang="th-TH" sz="3600" b="1" dirty="0">
              <a:solidFill>
                <a:schemeClr val="bg1"/>
              </a:solidFill>
              <a:latin typeface="TH SarabunPSK" pitchFamily="34" charset="-34"/>
              <a:cs typeface="TH SarabunPSK" pitchFamily="34" charset="-34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0312" y="3512284"/>
            <a:ext cx="60722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นงนุช  โนนศรีชัย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  <a:p>
            <a:pPr algn="r"/>
            <a:r>
              <a:rPr lang="th-TH" sz="2400" b="1" dirty="0" smtClean="0">
                <a:latin typeface="TH SarabunPSK" pitchFamily="34" charset="-34"/>
                <a:cs typeface="TH SarabunPSK" pitchFamily="34" charset="-34"/>
              </a:rPr>
              <a:t>สำนักงานสาธารณสุขจังหวัดกาฬสินธุ์</a:t>
            </a:r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  <a:p>
            <a:pPr algn="ctr"/>
            <a:endParaRPr lang="th-TH" sz="2400" b="1" dirty="0">
              <a:latin typeface="TH SarabunPSK" pitchFamily="34" charset="-34"/>
              <a:cs typeface="TH SarabunPSK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6858000" cy="11315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1. </a:t>
            </a:r>
            <a:r>
              <a:rPr lang="th-TH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แนวทางการประสานงานภายในโรงพยาบาล  เพื่อให้เกิดความร่วมมือ</a:t>
            </a:r>
            <a:endParaRPr lang="en-US" altLang="ko-KR" sz="3600" b="1" dirty="0">
              <a:solidFill>
                <a:schemeClr val="bg1"/>
              </a:solidFill>
              <a:latin typeface="TH SarabunPSK" pitchFamily="34" charset="-34"/>
              <a:ea typeface="맑은 고딕" pitchFamily="50" charset="-127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50251"/>
            <a:ext cx="6858000" cy="3129062"/>
          </a:xfrm>
          <a:prstGeom prst="rect">
            <a:avLst/>
          </a:prstGeom>
          <a:noFill/>
        </p:spPr>
        <p:txBody>
          <a:bodyPr wrap="square" lIns="540000" rIns="540000" rtlCol="0">
            <a:spAutoFit/>
          </a:bodyPr>
          <a:lstStyle/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 err="1" smtClean="0">
                <a:latin typeface="TH SarabunPSK" pitchFamily="34" charset="-34"/>
                <a:cs typeface="TH SarabunPSK" pitchFamily="34" charset="-34"/>
              </a:rPr>
              <a:t>จนท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.lab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TB Clinic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ประสานภายในโรงพยาบาลทั้ง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OPD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IPD</a:t>
            </a:r>
          </a:p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กำหนดผู้รับผิดชอบรองทั้ง </a:t>
            </a:r>
            <a:r>
              <a:rPr lang="th-TH" sz="2700" b="1" dirty="0" err="1" smtClean="0">
                <a:latin typeface="TH SarabunPSK" pitchFamily="34" charset="-34"/>
                <a:cs typeface="TH SarabunPSK" pitchFamily="34" charset="-34"/>
              </a:rPr>
              <a:t>จนท</a:t>
            </a:r>
            <a:r>
              <a:rPr lang="en-US" sz="2700" b="1" dirty="0">
                <a:latin typeface="TH SarabunPSK" pitchFamily="34" charset="-34"/>
                <a:cs typeface="TH SarabunPSK" pitchFamily="34" charset="-34"/>
              </a:rPr>
              <a:t>.lab </a:t>
            </a: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2700" b="1" dirty="0">
                <a:latin typeface="TH SarabunPSK" pitchFamily="34" charset="-34"/>
                <a:cs typeface="TH SarabunPSK" pitchFamily="34" charset="-34"/>
              </a:rPr>
              <a:t>TB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Clinic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ที่สามารถดำเนินการแทนได้</a:t>
            </a:r>
          </a:p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โรงพยาบาลขนาดใหญ่ (</a:t>
            </a:r>
            <a:r>
              <a:rPr lang="th-TH" sz="2700" b="1" dirty="0" err="1" smtClean="0">
                <a:latin typeface="TH SarabunPSK" pitchFamily="34" charset="-34"/>
                <a:cs typeface="TH SarabunPSK" pitchFamily="34" charset="-34"/>
              </a:rPr>
              <a:t>รพศ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ขอนแก่น)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นัดประชุมผู้เกี่ยวข้อง  และนำเข้าวาระการประชุมคณะกรรมการ วัณโรค รพ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.  </a:t>
            </a:r>
            <a:endParaRPr lang="th-TH" sz="27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82347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6858000" cy="11315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2. </a:t>
            </a:r>
            <a:r>
              <a:rPr lang="th-TH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บทบาทหน้าที่ของผู้เกี่ยวข้องในโรงพยาบาล</a:t>
            </a:r>
            <a:endParaRPr lang="en-US" altLang="ko-KR" sz="3600" b="1" dirty="0">
              <a:solidFill>
                <a:schemeClr val="bg1"/>
              </a:solidFill>
              <a:latin typeface="TH SarabunPSK" pitchFamily="34" charset="-34"/>
              <a:ea typeface="맑은 고딕" pitchFamily="50" charset="-127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50251"/>
            <a:ext cx="6858000" cy="2649443"/>
          </a:xfrm>
          <a:prstGeom prst="rect">
            <a:avLst/>
          </a:prstGeom>
          <a:noFill/>
        </p:spPr>
        <p:txBody>
          <a:bodyPr wrap="square" lIns="540000" rIns="540000" rtlCol="0">
            <a:spAutoFit/>
          </a:bodyPr>
          <a:lstStyle/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 err="1" smtClean="0">
                <a:latin typeface="TH SarabunPSK" pitchFamily="34" charset="-34"/>
                <a:cs typeface="TH SarabunPSK" pitchFamily="34" charset="-34"/>
              </a:rPr>
              <a:t>จนท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.lab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และ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TB Clinic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ดำเนินการตามคู่มือการปฏิบัติงานภาคสนามหน้า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7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8 </a:t>
            </a:r>
            <a:r>
              <a:rPr lang="th-TH" sz="2700" b="1" dirty="0" err="1" smtClean="0">
                <a:latin typeface="TH SarabunPSK" pitchFamily="34" charset="-34"/>
                <a:cs typeface="TH SarabunPSK" pitchFamily="34" charset="-34"/>
              </a:rPr>
              <a:t>รพช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) </a:t>
            </a: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หน้า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9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(</a:t>
            </a:r>
            <a:r>
              <a:rPr lang="th-TH" sz="2700" b="1" dirty="0" err="1" smtClean="0">
                <a:latin typeface="TH SarabunPSK" pitchFamily="34" charset="-34"/>
                <a:cs typeface="TH SarabunPSK" pitchFamily="34" charset="-34"/>
              </a:rPr>
              <a:t>รพศ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700" b="1" dirty="0" err="1" smtClean="0">
                <a:latin typeface="TH SarabunPSK" pitchFamily="34" charset="-34"/>
                <a:cs typeface="TH SarabunPSK" pitchFamily="34" charset="-34"/>
              </a:rPr>
              <a:t>ขก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) </a:t>
            </a:r>
            <a:endParaRPr lang="en-US" sz="2700" b="1" dirty="0" smtClean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 err="1">
                <a:latin typeface="TH SarabunPSK" pitchFamily="34" charset="-34"/>
                <a:cs typeface="TH SarabunPSK" pitchFamily="34" charset="-34"/>
              </a:rPr>
              <a:t>จนท</a:t>
            </a:r>
            <a:r>
              <a:rPr lang="en-US" sz="27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lab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 กำหนด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DRS ID Number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ในแบบฟอร์ม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DRS 1.1, 1.2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เรียงลำดับเรื่อยไปโดยไม่คำนึงว่าผู้ป่วยจะยินยอมเข้าร่วมโครงการหรือไม่  ให้สำเนาส่งสำนักวัณโรค </a:t>
            </a:r>
            <a:r>
              <a:rPr lang="th-TH" sz="2700" b="1" dirty="0" err="1">
                <a:latin typeface="TH SarabunPSK" pitchFamily="34" charset="-34"/>
                <a:cs typeface="TH SarabunPSK" pitchFamily="34" charset="-34"/>
              </a:rPr>
              <a:t>จนท</a:t>
            </a:r>
            <a:r>
              <a:rPr lang="en-US" sz="2700" b="1" dirty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lab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 เก็บต้นฉบับไว้คุมยอด</a:t>
            </a:r>
            <a:endParaRPr lang="th-TH" sz="27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3765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6858000" cy="11315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3. </a:t>
            </a:r>
            <a:r>
              <a:rPr lang="th-TH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แนวทางการส่งเสริมให้ผู้มีคุณสมบัติทุกรายยินดีเข้าร่วมโครงการ</a:t>
            </a:r>
            <a:endParaRPr lang="en-US" altLang="ko-KR" sz="3600" b="1" dirty="0">
              <a:solidFill>
                <a:schemeClr val="bg1"/>
              </a:solidFill>
              <a:latin typeface="TH SarabunPSK" pitchFamily="34" charset="-34"/>
              <a:ea typeface="맑은 고딕" pitchFamily="50" charset="-127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50251"/>
            <a:ext cx="6858000" cy="1818447"/>
          </a:xfrm>
          <a:prstGeom prst="rect">
            <a:avLst/>
          </a:prstGeom>
          <a:noFill/>
        </p:spPr>
        <p:txBody>
          <a:bodyPr wrap="square" lIns="540000" rIns="540000" rtlCol="0">
            <a:spAutoFit/>
          </a:bodyPr>
          <a:lstStyle/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 err="1" smtClean="0">
                <a:latin typeface="TH SarabunPSK" pitchFamily="34" charset="-34"/>
                <a:cs typeface="TH SarabunPSK" pitchFamily="34" charset="-34"/>
              </a:rPr>
              <a:t>จนท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.TB Clinic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ให้แนะนำเน้นประโยชน์ที่ผู้เข้าร่วมโครงการจะได้รับ</a:t>
            </a:r>
          </a:p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ควรแจกของชำร่วยให้</a:t>
            </a: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ผู้เข้าร่วม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โครงการด้วย เพื่อเป็น</a:t>
            </a: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การส่งเสริมผู้มีคุณสมบัติทุกรายยินดีเข้าร่วม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โครงการ</a:t>
            </a:r>
            <a:endParaRPr lang="th-TH" sz="27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0225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6858000" cy="11315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4. </a:t>
            </a:r>
            <a:r>
              <a:rPr lang="th-TH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ตัวชี้วัดความก้าวหน้าการดำเนินงาน (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DRS 4 : Monitoring form</a:t>
            </a:r>
            <a:r>
              <a:rPr lang="th-TH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)</a:t>
            </a:r>
            <a:endParaRPr lang="en-US" altLang="ko-KR" sz="3600" b="1" dirty="0">
              <a:solidFill>
                <a:schemeClr val="bg1"/>
              </a:solidFill>
              <a:latin typeface="TH SarabunPSK" pitchFamily="34" charset="-34"/>
              <a:ea typeface="맑은 고딕" pitchFamily="50" charset="-127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50251"/>
            <a:ext cx="6858000" cy="3608680"/>
          </a:xfrm>
          <a:prstGeom prst="rect">
            <a:avLst/>
          </a:prstGeom>
          <a:noFill/>
        </p:spPr>
        <p:txBody>
          <a:bodyPr wrap="square" lIns="540000" rIns="540000" rtlCol="0">
            <a:spAutoFit/>
          </a:bodyPr>
          <a:lstStyle/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PTC </a:t>
            </a: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ติดตามความก้าวหน้าการดำเนินงาน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ตามตัวขี้วัด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1-10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โรงพยาบาลเป้าหมายทุกสิ้นเดือนผ่านโทรศัพท์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line</a:t>
            </a:r>
          </a:p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หากผลงานต่ำกว่าแผน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2-3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เดือนติดต่อกัน แนะนำเร่งรัดการดำเนินงาน</a:t>
            </a:r>
          </a:p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ตัวชี้วัดที่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5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 ความทันเวลาการส่งเสมหะ ขอปรับเป็นจำนวนผู้ป่วยที่ถูก</a:t>
            </a: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ส่งเสมหะ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ไปรษณีย์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 EMS 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ใน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2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 วัน นับจากวันที่เก็บเสมหะ</a:t>
            </a:r>
          </a:p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เพิ่ม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คอลัมน์รวมแผน/ผลงาน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6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 เดือน </a:t>
            </a:r>
            <a:r>
              <a:rPr lang="en-US" sz="2700" b="1" dirty="0">
                <a:latin typeface="TH SarabunPSK" pitchFamily="34" charset="-34"/>
                <a:cs typeface="TH SarabunPSK" pitchFamily="34" charset="-34"/>
              </a:rPr>
              <a:t>DRS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4 excel file</a:t>
            </a:r>
            <a:endParaRPr lang="th-TH" sz="27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2736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6858000" cy="11315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5. </a:t>
            </a:r>
            <a:r>
              <a:rPr lang="th-TH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ฝึกปฏิบัติการใช้แบบฟอร์ม 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DRS 1.1 </a:t>
            </a:r>
            <a:r>
              <a:rPr lang="en-US" altLang="ko-KR" sz="3000" b="1" spc="-75" dirty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: 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Form for new </a:t>
            </a:r>
            <a:r>
              <a:rPr lang="th-TH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และ </a:t>
            </a:r>
            <a:r>
              <a:rPr lang="en-US" altLang="ko-KR" sz="3000" b="1" spc="-75" dirty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DRS 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1.2 </a:t>
            </a:r>
            <a:r>
              <a:rPr lang="en-US" altLang="ko-KR" sz="3000" b="1" spc="-75" dirty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: Form for 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previously treated</a:t>
            </a:r>
            <a:endParaRPr lang="en-US" altLang="ko-KR" sz="3600" b="1" dirty="0">
              <a:solidFill>
                <a:schemeClr val="bg1"/>
              </a:solidFill>
              <a:latin typeface="TH SarabunPSK" pitchFamily="34" charset="-34"/>
              <a:ea typeface="맑은 고딕" pitchFamily="50" charset="-127"/>
              <a:cs typeface="TH SarabunPSK" pitchFamily="34" charset="-34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-27384" y="1563638"/>
            <a:ext cx="6858000" cy="11315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6. </a:t>
            </a:r>
            <a:r>
              <a:rPr lang="th-TH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ฝึกปฏิบัติการใช้แบบฟอร์ม 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DRS 2 </a:t>
            </a:r>
            <a:r>
              <a:rPr lang="en-US" altLang="ko-KR" sz="3000" b="1" spc="-75" dirty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: 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Informed consent form</a:t>
            </a:r>
            <a:endParaRPr lang="en-US" altLang="ko-KR" sz="3600" b="1" dirty="0">
              <a:solidFill>
                <a:schemeClr val="bg1"/>
              </a:solidFill>
              <a:latin typeface="TH SarabunPSK" pitchFamily="34" charset="-34"/>
              <a:ea typeface="맑은 고딕" pitchFamily="50" charset="-127"/>
              <a:cs typeface="TH SarabunPSK" pitchFamily="34" charset="-34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-27384" y="3096344"/>
            <a:ext cx="6858000" cy="11315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7. </a:t>
            </a:r>
            <a:r>
              <a:rPr lang="th-TH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ฝึกปฏิบัติการใช้แบบฟอร์ม 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DRS 5 </a:t>
            </a:r>
            <a:r>
              <a:rPr lang="en-US" altLang="ko-KR" sz="3000" b="1" spc="-75" dirty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: 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Lab. request form</a:t>
            </a:r>
            <a:endParaRPr lang="en-US" altLang="ko-KR" sz="3600" b="1" dirty="0">
              <a:solidFill>
                <a:schemeClr val="bg1"/>
              </a:solidFill>
              <a:latin typeface="TH SarabunPSK" pitchFamily="34" charset="-34"/>
              <a:ea typeface="맑은 고딕" pitchFamily="50" charset="-127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3297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6858000" cy="11315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  <a:noAutofit/>
          </a:bodyPr>
          <a:lstStyle/>
          <a:p>
            <a:r>
              <a:rPr lang="en-US" altLang="ko-KR" sz="3000" b="1" spc="-75" dirty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8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. </a:t>
            </a:r>
            <a:r>
              <a:rPr lang="th-TH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การเก็บเสมหะที่โรงพยาบาล และการส่งเสมหะพร้อมแบบฟอร์ม 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DRS 1.1, 1.2, 2, 5 </a:t>
            </a:r>
            <a:r>
              <a:rPr lang="th-TH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ถึงสำนักวัณโรคด้วยไปรษณีย์ </a:t>
            </a:r>
            <a:r>
              <a:rPr lang="en-US" altLang="ko-KR" sz="3000" b="1" spc="-75" dirty="0" smtClean="0">
                <a:solidFill>
                  <a:schemeClr val="bg1"/>
                </a:solidFill>
                <a:latin typeface="TH SarabunPSK" pitchFamily="34" charset="-34"/>
                <a:ea typeface="맑은 고딕" pitchFamily="50" charset="-127"/>
                <a:cs typeface="TH SarabunPSK" pitchFamily="34" charset="-34"/>
              </a:rPr>
              <a:t>EMS</a:t>
            </a:r>
            <a:endParaRPr lang="en-US" altLang="ko-KR" sz="3600" b="1" dirty="0">
              <a:solidFill>
                <a:schemeClr val="bg1"/>
              </a:solidFill>
              <a:latin typeface="TH SarabunPSK" pitchFamily="34" charset="-34"/>
              <a:ea typeface="맑은 고딕" pitchFamily="50" charset="-127"/>
              <a:cs typeface="TH SarabunPSK" pitchFamily="34" charset="-34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1450251"/>
            <a:ext cx="6858000" cy="2713563"/>
          </a:xfrm>
          <a:prstGeom prst="rect">
            <a:avLst/>
          </a:prstGeom>
          <a:noFill/>
        </p:spPr>
        <p:txBody>
          <a:bodyPr wrap="square" lIns="540000" rIns="540000" rtlCol="0">
            <a:spAutoFit/>
          </a:bodyPr>
          <a:lstStyle/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ให้ใส่ตลับเสมหะเล็กที่ รพ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.</a:t>
            </a: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ใช้เก็บเสมหะ ลงในตลับเสมหะปราศจากเชื้อที่ได้รับจากสำนักวัณโรค</a:t>
            </a:r>
            <a:endParaRPr lang="en-US" sz="2700" b="1" dirty="0" smtClean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ขอจัดส่งถึงสำนักวัณโรคด้วย</a:t>
            </a:r>
            <a:r>
              <a:rPr lang="en-US" sz="2700" b="1" dirty="0">
                <a:latin typeface="TH SarabunPSK" pitchFamily="34" charset="-34"/>
                <a:cs typeface="TH SarabunPSK" pitchFamily="34" charset="-34"/>
              </a:rPr>
              <a:t> Cold chain </a:t>
            </a:r>
            <a:r>
              <a:rPr lang="th-TH" sz="2700" b="1" dirty="0">
                <a:latin typeface="TH SarabunPSK" pitchFamily="34" charset="-34"/>
                <a:cs typeface="TH SarabunPSK" pitchFamily="34" charset="-34"/>
              </a:rPr>
              <a:t>ไปรษณีย์ </a:t>
            </a:r>
            <a:r>
              <a:rPr lang="en-US" sz="2700" b="1" dirty="0">
                <a:latin typeface="TH SarabunPSK" pitchFamily="34" charset="-34"/>
                <a:cs typeface="TH SarabunPSK" pitchFamily="34" charset="-34"/>
              </a:rPr>
              <a:t>EMS</a:t>
            </a:r>
            <a:endParaRPr lang="en-US" sz="2700" b="1" dirty="0" smtClean="0">
              <a:latin typeface="TH SarabunPSK" pitchFamily="34" charset="-34"/>
              <a:cs typeface="TH SarabunPSK" pitchFamily="34" charset="-34"/>
            </a:endParaRPr>
          </a:p>
          <a:p>
            <a:pPr marL="457200" indent="-457200">
              <a:spcBef>
                <a:spcPts val="450"/>
              </a:spcBef>
              <a:buClr>
                <a:schemeClr val="accent3">
                  <a:lumMod val="50000"/>
                </a:schemeClr>
              </a:buClr>
              <a:buFont typeface="Wingdings" panose="05000000000000000000" pitchFamily="2" charset="2"/>
              <a:buChar char="§"/>
            </a:pPr>
            <a:r>
              <a:rPr lang="th-TH" sz="2700" b="1" dirty="0" smtClean="0">
                <a:latin typeface="TH SarabunPSK" pitchFamily="34" charset="-34"/>
                <a:cs typeface="TH SarabunPSK" pitchFamily="34" charset="-34"/>
              </a:rPr>
              <a:t>ปัญหาความไม่ทันเวลาการส่งเสมหะที่เก็บบ่ายวันศุกร์ ร่วมกับภารกิจ </a:t>
            </a:r>
            <a:r>
              <a:rPr lang="en-US" sz="2700" b="1" dirty="0" smtClean="0">
                <a:latin typeface="TH SarabunPSK" pitchFamily="34" charset="-34"/>
                <a:cs typeface="TH SarabunPSK" pitchFamily="34" charset="-34"/>
              </a:rPr>
              <a:t>TB clinic</a:t>
            </a:r>
            <a:endParaRPr lang="th-TH" sz="2700" b="1" dirty="0">
              <a:latin typeface="TH SarabunPSK" pitchFamily="34" charset="-34"/>
              <a:cs typeface="TH SarabunPSK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97527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6792" y="1203598"/>
            <a:ext cx="3312368" cy="1584176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effectLst>
                  <a:reflection blurRad="25400" stA="41000" endPos="70000" dist="38100" dir="5400000" sy="-100000" algn="bl" rotWithShape="0"/>
                </a:effectLst>
                <a:latin typeface="Bauhaus 93" panose="04030905020B02020C02" pitchFamily="82" charset="0"/>
              </a:rPr>
              <a:t>Thank you</a:t>
            </a:r>
            <a:endParaRPr lang="th-TH" sz="5400" b="1" dirty="0">
              <a:effectLst>
                <a:reflection blurRad="25400" stA="41000" endPos="70000" dist="38100" dir="5400000" sy="-100000" algn="bl" rotWithShape="0"/>
              </a:effectLst>
              <a:latin typeface="Bauhaus 93" panose="04030905020B02020C02" pitchFamily="8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7072" y="2931790"/>
            <a:ext cx="1743075" cy="149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810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6098</TotalTime>
  <Words>417</Words>
  <Application>Microsoft Office PowerPoint</Application>
  <PresentationFormat>Custom</PresentationFormat>
  <Paragraphs>29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Clarity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Waranan.k</dc:creator>
  <cp:lastModifiedBy>Jubjib</cp:lastModifiedBy>
  <cp:revision>806</cp:revision>
  <dcterms:created xsi:type="dcterms:W3CDTF">2015-10-09T02:00:20Z</dcterms:created>
  <dcterms:modified xsi:type="dcterms:W3CDTF">2017-08-01T16:00:42Z</dcterms:modified>
</cp:coreProperties>
</file>